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75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32168-A94D-4689-B821-16C8BD8F418D}" v="2" dt="2021-01-27T09:31:35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염주헌" userId="f7b51415-4b6f-44fe-85f5-fdd062efac66" providerId="ADAL" clId="{1C332168-A94D-4689-B821-16C8BD8F418D}"/>
    <pc:docChg chg="modSld">
      <pc:chgData name="염주헌" userId="f7b51415-4b6f-44fe-85f5-fdd062efac66" providerId="ADAL" clId="{1C332168-A94D-4689-B821-16C8BD8F418D}" dt="2021-01-27T09:31:35.318" v="13"/>
      <pc:docMkLst>
        <pc:docMk/>
      </pc:docMkLst>
      <pc:sldChg chg="modSp mod">
        <pc:chgData name="염주헌" userId="f7b51415-4b6f-44fe-85f5-fdd062efac66" providerId="ADAL" clId="{1C332168-A94D-4689-B821-16C8BD8F418D}" dt="2021-01-27T08:51:48.265" v="2"/>
        <pc:sldMkLst>
          <pc:docMk/>
          <pc:sldMk cId="290351895" sldId="279"/>
        </pc:sldMkLst>
        <pc:spChg chg="mod">
          <ac:chgData name="염주헌" userId="f7b51415-4b6f-44fe-85f5-fdd062efac66" providerId="ADAL" clId="{1C332168-A94D-4689-B821-16C8BD8F418D}" dt="2021-01-27T08:51:48.265" v="2"/>
          <ac:spMkLst>
            <pc:docMk/>
            <pc:sldMk cId="290351895" sldId="279"/>
            <ac:spMk id="3" creationId="{1EB1E8B6-E1F0-4100-8E86-C857A53C2E32}"/>
          </ac:spMkLst>
        </pc:spChg>
      </pc:sldChg>
      <pc:sldChg chg="modSp mod">
        <pc:chgData name="염주헌" userId="f7b51415-4b6f-44fe-85f5-fdd062efac66" providerId="ADAL" clId="{1C332168-A94D-4689-B821-16C8BD8F418D}" dt="2021-01-27T09:31:35.318" v="13"/>
        <pc:sldMkLst>
          <pc:docMk/>
          <pc:sldMk cId="2307462408" sldId="297"/>
        </pc:sldMkLst>
        <pc:spChg chg="mod">
          <ac:chgData name="염주헌" userId="f7b51415-4b6f-44fe-85f5-fdd062efac66" providerId="ADAL" clId="{1C332168-A94D-4689-B821-16C8BD8F418D}" dt="2021-01-27T09:31:35.318" v="13"/>
          <ac:spMkLst>
            <pc:docMk/>
            <pc:sldMk cId="2307462408" sldId="297"/>
            <ac:spMk id="3" creationId="{CB5BCC0C-646B-48AB-A3DC-F487E699DE3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975D-D374-458E-AC62-746FC4881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4C8562-234E-4A7C-B5BF-C38026166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0BBD5-66B6-421D-9850-3545D8D7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09926-257A-4B0B-BAF9-694BD911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684B2-9686-4D8B-A1B7-AECA4694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7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38D0-902D-47B8-BAE5-8E2F0089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EF0CC6-624E-4BA4-8E55-BBD739111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F7156D-52A4-4AE2-A464-A2E1815A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83151A-0261-4359-8CEF-86F877584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D4C89-FBCA-4CED-B7DE-0674BA61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3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F246ED-E5BF-4214-B044-23ED59382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619C86-CD09-40CC-94CF-1997A02BF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AF7F8-38D3-4962-BF18-9881E35B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634D0-A1CE-45F5-8CDE-0DFB5EB21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9CC92-806F-4A83-ADF8-B5DB9A8E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27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F3F6A-800A-42DA-B8E4-617C73D8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042EB-EBC6-4B18-A75F-0609875AC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9BE636-E71C-434C-A298-33557AB7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6D918-1AED-4353-B222-DA24D04A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1B5E5-C8DA-4B6A-82E1-3C62A775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2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B0483-8FBF-4E5F-8483-D9ED2A20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E5D44-1ADA-415A-8FF7-76241969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21D27-58D0-4C74-9D10-B86081A9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63FAF-EFFD-42D2-8E53-DE852C1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79CB5-F4C5-4D67-A85D-0995F5CB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0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0A3D2-5952-4634-8D4C-33473ED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FEE2C-011D-41A3-8AA3-2C6F0D7F2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7591D-FEC5-4E1E-823C-11C29B850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A1F1BC-593F-48F3-898B-DD6AD945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C1DCBF-63E8-4CAE-B089-5500415F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A8A049-6A4C-4AE6-89F0-F132739F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65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65355-243A-434F-95E6-237DEA8E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B5D7F-7F1B-4818-A70F-41049F08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5DA28C-3BF1-4EE6-9B9B-1FB970A69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95345D-02A2-4859-8587-D38808007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3E634B-1A4B-46B0-A2CC-42F01440E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3845B6-31E4-41A1-968E-DACE644E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1BB19D-BFC0-469A-9D5C-53687ED0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67EE73-129F-4168-9510-7B112F6E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82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29421-9804-440B-A5A9-C121B253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490998-777C-4537-AAC7-31EAF4CC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E642A2-BD39-47D7-8886-6FB926A8E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680042-A483-40AC-865A-75B93060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3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040D35-588E-447B-AEAC-8A68DC1A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2399BC-6CEB-47AD-94BF-1AD0A6E4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BAB07-C6CA-469F-84E0-87E983FD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3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94F73-37B0-4414-9617-B65321A6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16899-3DA7-4236-9805-4BA71BB27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2AB88-1D13-493C-A106-D80731868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643459-5C0A-42CE-9E2D-C16C633B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A5C7BE-7A91-4EC2-B1F1-3A5FA1C8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C635ED-0CF3-4A01-A936-4F5658C2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4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492EE-1E00-4250-98BE-E3B6B405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32E48C-F98D-4701-A078-2210B70EC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04CFFE-C6E1-4F49-8A97-F3341D531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3C96FD-7AF0-4653-94BE-8A716DE3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0DFD84-8838-404E-A07C-04DB8B89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D59D0-4FEC-4B98-B1B7-5E7FE9D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4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7BA145-AE97-4ED3-992B-B632152CE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A57E0B-3FE7-4ACB-AB33-02C8A58A6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60769-987E-469C-B357-4BAE506D3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D976C-B9E6-4AC9-BFC7-00405ACB4CBD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B1438-601D-43DF-9C70-080CCE8A1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00D98-B68E-4B9A-BC89-52DADE3F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9BBE8-2434-47D3-A2A0-EB1FE6368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59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A873F13-A790-4423-8EBE-286A89ACB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554" y="1894150"/>
            <a:ext cx="9239075" cy="3239912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5.3 </a:t>
            </a:r>
            <a:r>
              <a:rPr lang="ko-KR" altLang="en-US" sz="4000" dirty="0"/>
              <a:t>사전</a:t>
            </a:r>
            <a:r>
              <a:rPr lang="en-US" altLang="ko-KR" sz="4000" dirty="0"/>
              <a:t> </a:t>
            </a:r>
            <a:r>
              <a:rPr lang="ko-KR" altLang="en-US" sz="4000" dirty="0"/>
              <a:t>훈련된 </a:t>
            </a:r>
            <a:r>
              <a:rPr lang="ko-KR" altLang="en-US" sz="4000" dirty="0" err="1"/>
              <a:t>컨브넷</a:t>
            </a:r>
            <a:r>
              <a:rPr lang="ko-KR" altLang="en-US" sz="4000" dirty="0"/>
              <a:t> 사용하기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5.4 </a:t>
            </a:r>
            <a:r>
              <a:rPr lang="ko-KR" altLang="en-US" sz="4000" dirty="0" err="1"/>
              <a:t>컨브넷</a:t>
            </a:r>
            <a:r>
              <a:rPr lang="ko-KR" altLang="en-US" sz="4000" dirty="0"/>
              <a:t> 학습 시각화</a:t>
            </a:r>
            <a:br>
              <a:rPr lang="en-US" altLang="ko-KR" sz="4000" dirty="0"/>
            </a:br>
            <a:br>
              <a:rPr lang="en-US" altLang="ko-KR" sz="4000" dirty="0"/>
            </a:b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408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653E0-2C93-48B1-9AEC-82D7018B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altLang="ko-KR" sz="4000"/>
              <a:t>5.3.1 </a:t>
            </a:r>
            <a:r>
              <a:rPr lang="ko-KR" altLang="en-US" sz="400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D6D55-04EA-4265-8C16-84F623322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57" y="1526504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사전 훈련된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층을 사용한 특성 추출하기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87D7F-65F2-4458-8C15-662457203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4" b="-1"/>
          <a:stretch/>
        </p:blipFill>
        <p:spPr>
          <a:xfrm>
            <a:off x="4609931" y="1511558"/>
            <a:ext cx="7275175" cy="49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9A01A-E124-404C-B97A-829A24D7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8ED41-15B1-4CC8-950B-F2FC73B2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추출된 특성의 크기 </a:t>
            </a:r>
            <a:r>
              <a:rPr lang="en-US" altLang="ko-KR" dirty="0"/>
              <a:t>= (samples,4,4,512)</a:t>
            </a:r>
          </a:p>
          <a:p>
            <a:pPr>
              <a:buFontTx/>
              <a:buChar char="-"/>
            </a:pPr>
            <a:r>
              <a:rPr lang="ko-KR" altLang="en-US" dirty="0"/>
              <a:t>완전 연결 분류기에 주입하기 위해 먼저 </a:t>
            </a:r>
            <a:r>
              <a:rPr lang="en-US" altLang="ko-KR" dirty="0"/>
              <a:t>(samples, 8192) </a:t>
            </a:r>
            <a:r>
              <a:rPr lang="ko-KR" altLang="en-US" dirty="0"/>
              <a:t>크기                                    </a:t>
            </a:r>
            <a:r>
              <a:rPr lang="en-US" altLang="ko-KR" dirty="0"/>
              <a:t>   </a:t>
            </a:r>
            <a:r>
              <a:rPr lang="ko-KR" altLang="en-US" dirty="0"/>
              <a:t>로 펼친다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69B29-98C6-42E7-B477-39D22E1C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7" y="3210914"/>
            <a:ext cx="7421987" cy="8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2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D021C-B2BC-45FA-9C0D-4C2196B4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F30A7-8D4D-4A15-8AD3-AA11F5360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완전 연결 분류기를 정의하고 훈련하기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2</a:t>
            </a:r>
            <a:r>
              <a:rPr lang="ko-KR" altLang="en-US" sz="2400" dirty="0"/>
              <a:t>개의 </a:t>
            </a:r>
            <a:r>
              <a:rPr lang="en-US" altLang="ko-KR" sz="2400" dirty="0"/>
              <a:t>Dense</a:t>
            </a:r>
            <a:r>
              <a:rPr lang="ko-KR" altLang="en-US" sz="2400" dirty="0"/>
              <a:t>층만 처리하면 되기 때문에 훈련이 매우 빠르다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한 </a:t>
            </a:r>
            <a:r>
              <a:rPr lang="ko-KR" altLang="en-US" sz="2400" dirty="0" err="1"/>
              <a:t>에포크당</a:t>
            </a:r>
            <a:r>
              <a:rPr lang="ko-KR" altLang="en-US" sz="2400" dirty="0"/>
              <a:t> 걸리는 시간은 </a:t>
            </a:r>
            <a:r>
              <a:rPr lang="en-US" altLang="ko-KR" sz="2400" dirty="0"/>
              <a:t>1</a:t>
            </a:r>
            <a:r>
              <a:rPr lang="ko-KR" altLang="en-US" sz="2400" dirty="0"/>
              <a:t>초미만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C273E-DE46-4342-8E9A-26D75B64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52" y="2472841"/>
            <a:ext cx="4692864" cy="2275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1CD950-9959-4A3F-B466-6BAE3DA40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1" y="2472841"/>
            <a:ext cx="5809531" cy="24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3E752-38F2-489F-A456-47198AE6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D38F1-4779-49C8-9B95-417B3F7F3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 그래프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AF8EDB-A364-4DD5-9053-239A5415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72" y="2256355"/>
            <a:ext cx="4181475" cy="3819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EDB131-75AE-4CE3-8F4D-00E85F05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36" y="692149"/>
            <a:ext cx="4143375" cy="2733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33CCDB-226A-402A-AF18-6D0CC67EC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98" y="3560761"/>
            <a:ext cx="42862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7A3DA-1B4E-42D5-8449-5E4B1AB5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50889-DE2D-4398-B71B-E50DE191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이전 결과그래프를 보면 많은 비율로 </a:t>
            </a:r>
            <a:r>
              <a:rPr lang="ko-KR" altLang="en-US" dirty="0" err="1"/>
              <a:t>드롭아웃을</a:t>
            </a:r>
            <a:r>
              <a:rPr lang="ko-KR" altLang="en-US" dirty="0"/>
              <a:t> 사용했음에도 훈련을 시작하면서 거의 </a:t>
            </a:r>
            <a:r>
              <a:rPr lang="ko-KR" altLang="en-US" dirty="0" err="1"/>
              <a:t>과대적합되고</a:t>
            </a:r>
            <a:r>
              <a:rPr lang="ko-KR" altLang="en-US" dirty="0"/>
              <a:t> 있다는 것을 볼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= </a:t>
            </a:r>
            <a:r>
              <a:rPr lang="ko-KR" altLang="en-US" dirty="0"/>
              <a:t>작은 이미지 데이터셋에서는 과대적합을 막기 위해 필수적인 데이터 증식을 사용하지 않았기 때문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132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61C2F-590A-430B-B5B1-4872A76E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2ACF4-D559-436D-AE6B-1855433E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데이터 증식을 사용한 특성 추출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훨씬 느리고 비용이 많이 들지만 훈련하는 동안 데이터 증식 기법을 사용 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 err="1"/>
              <a:t>conv_base</a:t>
            </a:r>
            <a:r>
              <a:rPr lang="en-US" altLang="ko-KR" sz="2400" dirty="0"/>
              <a:t> </a:t>
            </a:r>
            <a:r>
              <a:rPr lang="ko-KR" altLang="en-US" sz="2400" dirty="0"/>
              <a:t>모델을 확장하고 입력데이터를 사용하여 엔드</a:t>
            </a:r>
            <a:r>
              <a:rPr lang="en-US" altLang="ko-KR" sz="2400" dirty="0"/>
              <a:t>-</a:t>
            </a:r>
            <a:r>
              <a:rPr lang="ko-KR" altLang="en-US" sz="2400" dirty="0"/>
              <a:t>투</a:t>
            </a:r>
            <a:r>
              <a:rPr lang="en-US" altLang="ko-KR" sz="2400" dirty="0"/>
              <a:t>-</a:t>
            </a:r>
            <a:r>
              <a:rPr lang="ko-KR" altLang="en-US" sz="2400" dirty="0"/>
              <a:t>엔드로 실행</a:t>
            </a:r>
            <a:endParaRPr lang="en-US" altLang="ko-KR" sz="2400" dirty="0"/>
          </a:p>
          <a:p>
            <a:r>
              <a:rPr lang="ko-KR" altLang="en-US" sz="2400" dirty="0" err="1"/>
              <a:t>합성곱</a:t>
            </a:r>
            <a:r>
              <a:rPr lang="ko-KR" altLang="en-US" sz="2400" dirty="0"/>
              <a:t> 기반 층 위에 완전 연결 분류기 추가하기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DDB21D-CB70-41E7-A5A3-ACD60E5D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44" y="4001293"/>
            <a:ext cx="4352342" cy="19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4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3D9FF-BF8C-47AA-ACE7-96B65979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4EE67-E099-4037-9FC3-5BEE8621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모델의 구조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279E8-BBBF-406B-A46A-DE5D6552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471650"/>
            <a:ext cx="6173755" cy="353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78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CA846-DC07-461E-8CEE-EBA5DA8D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DC87D-073D-481D-87DC-D7A0EF68B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52"/>
            <a:ext cx="10515600" cy="5159829"/>
          </a:xfrm>
        </p:spPr>
        <p:txBody>
          <a:bodyPr>
            <a:normAutofit/>
          </a:bodyPr>
          <a:lstStyle/>
          <a:p>
            <a:r>
              <a:rPr lang="ko-KR" altLang="en-US" sz="2300" dirty="0"/>
              <a:t>모델을 컴파일하고 훈련하기 전에 </a:t>
            </a:r>
            <a:r>
              <a:rPr lang="ko-KR" altLang="en-US" sz="2300" dirty="0" err="1"/>
              <a:t>합성곱</a:t>
            </a:r>
            <a:r>
              <a:rPr lang="ko-KR" altLang="en-US" sz="2300" dirty="0"/>
              <a:t> 기반 층을 동결하는 것이 아주 중요</a:t>
            </a:r>
            <a:endParaRPr lang="en-US" altLang="ko-KR" sz="2300" dirty="0"/>
          </a:p>
          <a:p>
            <a:r>
              <a:rPr lang="ko-KR" altLang="en-US" sz="2300" dirty="0"/>
              <a:t>하나 이상의 층을 </a:t>
            </a:r>
            <a:r>
              <a:rPr lang="ko-KR" altLang="en-US" sz="2300" b="1" dirty="0"/>
              <a:t>동결 </a:t>
            </a:r>
            <a:r>
              <a:rPr lang="ko-KR" altLang="en-US" sz="2300" dirty="0"/>
              <a:t>한다는 것은 훈련하는 동안 가중치가 업데이트 되지 않도록 막는다는 뜻</a:t>
            </a:r>
            <a:r>
              <a:rPr lang="en-US" altLang="ko-KR" sz="2300" dirty="0"/>
              <a:t>.</a:t>
            </a:r>
          </a:p>
          <a:p>
            <a:pPr marL="0" indent="0">
              <a:buNone/>
            </a:pPr>
            <a:endParaRPr lang="en-US" altLang="ko-KR" sz="2300" dirty="0"/>
          </a:p>
          <a:p>
            <a:pPr>
              <a:buFontTx/>
              <a:buChar char="-"/>
            </a:pPr>
            <a:r>
              <a:rPr lang="ko-KR" altLang="en-US" sz="2300" dirty="0"/>
              <a:t>이렇게 하지 않으면 </a:t>
            </a:r>
            <a:r>
              <a:rPr lang="ko-KR" altLang="en-US" sz="2300" dirty="0" err="1"/>
              <a:t>합성곱</a:t>
            </a:r>
            <a:r>
              <a:rPr lang="ko-KR" altLang="en-US" sz="2300" dirty="0"/>
              <a:t> 기반 층에 의해 사전에 학습된 표현이 훈련하는 동안 수정될 것이다</a:t>
            </a:r>
            <a:r>
              <a:rPr lang="en-US" altLang="ko-KR" sz="2300" dirty="0"/>
              <a:t>.</a:t>
            </a:r>
          </a:p>
          <a:p>
            <a:pPr>
              <a:buFontTx/>
              <a:buChar char="-"/>
            </a:pPr>
            <a:r>
              <a:rPr lang="ko-KR" altLang="en-US" sz="2300" dirty="0" err="1"/>
              <a:t>케라스에서는</a:t>
            </a:r>
            <a:r>
              <a:rPr lang="ko-KR" altLang="en-US" sz="2300" dirty="0"/>
              <a:t> </a:t>
            </a:r>
            <a:r>
              <a:rPr lang="en-US" altLang="ko-KR" sz="2300" dirty="0"/>
              <a:t>trainable </a:t>
            </a:r>
            <a:r>
              <a:rPr lang="ko-KR" altLang="en-US" sz="2300" dirty="0"/>
              <a:t>속성을 </a:t>
            </a:r>
            <a:r>
              <a:rPr lang="en-US" altLang="ko-KR" sz="2300" dirty="0"/>
              <a:t>False</a:t>
            </a:r>
            <a:r>
              <a:rPr lang="ko-KR" altLang="en-US" sz="2300" dirty="0"/>
              <a:t>로 설정하여 네트워크를 동결</a:t>
            </a:r>
            <a:endParaRPr lang="en-US" altLang="ko-KR" sz="2300" dirty="0"/>
          </a:p>
          <a:p>
            <a:pPr marL="0" indent="0">
              <a:buNone/>
            </a:pPr>
            <a:endParaRPr lang="en-US" altLang="ko-KR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6BCE46-DD92-48C5-A803-5D8A3EED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87" y="4262276"/>
            <a:ext cx="4283509" cy="20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7B4008-38A6-4D61-976D-3A3D9262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5.3.1 </a:t>
            </a:r>
            <a:r>
              <a:rPr lang="ko-KR" altLang="en-US" sz="4000" dirty="0"/>
              <a:t>특성 추출</a:t>
            </a:r>
            <a:br>
              <a:rPr lang="en-US" altLang="ko-KR" sz="4000" dirty="0"/>
            </a:b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0C308-6562-47E5-AA30-2AE9B88DB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동결된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층과 함께 모델을 엔드</a:t>
            </a:r>
            <a:r>
              <a:rPr lang="en-US" altLang="ko-KR" sz="2000" dirty="0"/>
              <a:t>-</a:t>
            </a:r>
            <a:r>
              <a:rPr lang="ko-KR" altLang="en-US" sz="2000" dirty="0"/>
              <a:t>투</a:t>
            </a:r>
            <a:r>
              <a:rPr lang="en-US" altLang="ko-KR" sz="2000" dirty="0"/>
              <a:t>-</a:t>
            </a:r>
            <a:r>
              <a:rPr lang="ko-KR" altLang="en-US" sz="2000" dirty="0"/>
              <a:t>엔드로 훈련하기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F81B76D-1835-400D-B699-094468B4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86" y="537882"/>
            <a:ext cx="4723250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8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C34E5-BBD0-4E12-9115-CD456280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EB3B6-6D1B-4E4F-8837-04B99CD0D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 그래프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12D5E-4621-40DC-A80C-0D674ABC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53" y="2470669"/>
            <a:ext cx="4200525" cy="339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7257E7-F03A-421D-AEDE-E5A1CA6F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00" y="632426"/>
            <a:ext cx="4143375" cy="2724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97AE51-A999-4E2A-BDE9-B732AB960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525" y="3625850"/>
            <a:ext cx="40957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3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76983-68B3-416B-926F-BADF0D9A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사전 훈련된 </a:t>
            </a:r>
            <a:r>
              <a:rPr lang="ko-KR" altLang="en-US" dirty="0" err="1"/>
              <a:t>컨브넷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C9F2B3-F060-4A66-AA84-061316DC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사전 훈련된 네트워크 </a:t>
            </a:r>
            <a:r>
              <a:rPr lang="en-US" altLang="ko-KR" sz="2400" dirty="0"/>
              <a:t>: </a:t>
            </a:r>
            <a:r>
              <a:rPr lang="ko-KR" altLang="en-US" sz="2400" dirty="0"/>
              <a:t>일반적으로 대규모 이미지 분류 문제를 위해 대량의 데이터셋에서 미리 훈련되어 저장된 네트워크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r>
              <a:rPr lang="ko-KR" altLang="en-US" sz="2400" dirty="0"/>
              <a:t> 새로운 문제가 원래 작업과 완전히 다른 클래스에 대한 것이더라도 이런 특성은 많은 컴퓨터 비전 문제에 유용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핵심 장점 </a:t>
            </a:r>
            <a:r>
              <a:rPr lang="en-US" altLang="ko-KR" sz="2400" dirty="0"/>
              <a:t>: </a:t>
            </a:r>
            <a:r>
              <a:rPr lang="ko-KR" altLang="en-US" sz="2400" dirty="0"/>
              <a:t>학습된 특성을 다른 문제에 적용할 수 있는 이런 유연성은 이전의 많은 얕은 학습 방법과 비교했을 때의 </a:t>
            </a:r>
            <a:r>
              <a:rPr lang="ko-KR" altLang="en-US" sz="2400" dirty="0" err="1"/>
              <a:t>딥러닝의</a:t>
            </a:r>
            <a:r>
              <a:rPr lang="ko-KR" altLang="en-US" sz="2400" dirty="0"/>
              <a:t> 핵심 장점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따라서 작은 데이터셋을 가진 문제에도 </a:t>
            </a:r>
            <a:r>
              <a:rPr lang="ko-KR" altLang="en-US" sz="2400" dirty="0" err="1"/>
              <a:t>딥러닝이</a:t>
            </a:r>
            <a:r>
              <a:rPr lang="ko-KR" altLang="en-US" sz="2400" dirty="0"/>
              <a:t> 효율적으로 작동 할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554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36D8E-0C22-4C83-9AAA-B3D5243C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478417" cy="1322887"/>
          </a:xfrm>
        </p:spPr>
        <p:txBody>
          <a:bodyPr>
            <a:normAutofit/>
          </a:bodyPr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1657055-16FE-41A2-B207-7880F6DCA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8504A-C64E-4D02-8077-5294A9AA2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6723450" cy="349363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미세조정 </a:t>
            </a:r>
            <a:r>
              <a:rPr lang="en-US" altLang="ko-KR" sz="2000" dirty="0"/>
              <a:t>: </a:t>
            </a:r>
            <a:r>
              <a:rPr lang="ko-KR" altLang="en-US" sz="2000" dirty="0"/>
              <a:t>모델을 재사용하는 데 널리 사용되는 또 하나의 기법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특성 추출에 사용했던 동결 모델의 사위 층 몇 개를 동결에서 해제하고 모델에 새로 추가한 층과 함께 훈련하는 것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분류기가 미리 훈련되지 않으면 훈련되는 동안 너무 큰 오차 신호가 네트워크에 전파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이는 미세 조정될 층들이 사전에 학습한 표현들을 망가뜨리게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3BD3BB9-3CB5-4253-A27D-6B7904723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ne-tuning VGG16">
            <a:extLst>
              <a:ext uri="{FF2B5EF4-FFF2-40B4-BE49-F238E27FC236}">
                <a16:creationId xmlns:a16="http://schemas.microsoft.com/office/drawing/2014/main" id="{4CDC87B1-428D-416C-9FBD-18FEF26D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484" y="825688"/>
            <a:ext cx="3395879" cy="585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56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A8C31-815E-412C-9298-0D2755CA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BE3DA-15C7-4147-BC84-99CBCB77F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네트워크를 미세 조정하는 단계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사전에 훈련된 기반 네트워크 위에 새로운 네트워크를 추가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기반 네트워크를 동결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 추가한 네트워크를 훈련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기반 네트워크에서 일부 층의 동결을 해제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동결을 해제한 층과 새로 추가한 층을 함께 훈련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처음 세 단계는 특성 추출을 할 때 이미 완료</a:t>
            </a:r>
          </a:p>
        </p:txBody>
      </p:sp>
    </p:spTree>
    <p:extLst>
      <p:ext uri="{BB962C8B-B14F-4D97-AF65-F5344CB8AC3E}">
        <p14:creationId xmlns:p14="http://schemas.microsoft.com/office/powerpoint/2010/main" val="3772301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F7FA-2D5C-4448-800E-715E5C01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283625"/>
            <a:ext cx="6422849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C8231-DFAB-4DCF-9099-2DB912B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960228"/>
            <a:ext cx="6587440" cy="4614147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err="1"/>
              <a:t>Conv_base</a:t>
            </a:r>
            <a:r>
              <a:rPr lang="ko-KR" altLang="en-US" sz="2000" dirty="0"/>
              <a:t>의 동결을 해제하고 개별 층을 동결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마지막 </a:t>
            </a:r>
            <a:r>
              <a:rPr lang="en-US" altLang="ko-KR" sz="2000" dirty="0"/>
              <a:t>3</a:t>
            </a:r>
            <a:r>
              <a:rPr lang="ko-KR" altLang="en-US" sz="2000" dirty="0"/>
              <a:t>개의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층을 미세조정</a:t>
            </a:r>
            <a:r>
              <a:rPr lang="en-US" altLang="ko-KR" sz="2000" dirty="0"/>
              <a:t>, </a:t>
            </a:r>
            <a:r>
              <a:rPr lang="ko-KR" altLang="en-US" sz="2000" dirty="0"/>
              <a:t>즉 </a:t>
            </a:r>
            <a:r>
              <a:rPr lang="en-US" altLang="ko-KR" sz="2000" dirty="0"/>
              <a:t>block4_pool</a:t>
            </a:r>
            <a:r>
              <a:rPr lang="ko-KR" altLang="en-US" sz="2000" dirty="0"/>
              <a:t>까지 모든 층은 동결되고 </a:t>
            </a:r>
            <a:r>
              <a:rPr lang="en-US" altLang="ko-KR" sz="2000" dirty="0"/>
              <a:t>block5_conv1, conv2, conv3 </a:t>
            </a:r>
            <a:r>
              <a:rPr lang="ko-KR" altLang="en-US" sz="2000" dirty="0"/>
              <a:t>층은 학습 대상이 된다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더 많은 층을 미세 조정할 수 있지만 다음 사항을 고려해야 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합성곱</a:t>
            </a:r>
            <a:r>
              <a:rPr lang="ko-KR" altLang="en-US" sz="2000" dirty="0"/>
              <a:t> 기반 층에 있는 하위 층들은 좀 더 일반적이고 재사용 가능한 특성들을 인코딩한다</a:t>
            </a:r>
            <a:r>
              <a:rPr lang="en-US" altLang="ko-KR" sz="2000" dirty="0"/>
              <a:t>. </a:t>
            </a:r>
            <a:r>
              <a:rPr lang="ko-KR" altLang="en-US" sz="2000" dirty="0"/>
              <a:t>반면에 상위 층은 좀 더 특화된 특성을 인코딩한다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훈련해야 할 파라미터가 많을수록 과대적합의 위험이 커진다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r>
              <a:rPr lang="ko-KR" altLang="en-US" sz="2000" dirty="0"/>
              <a:t>그러므로 이런 상황에서는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층에서 최상위 </a:t>
            </a:r>
            <a:r>
              <a:rPr lang="en-US" altLang="ko-KR" sz="2000" dirty="0"/>
              <a:t>2~3</a:t>
            </a:r>
            <a:r>
              <a:rPr lang="ko-KR" altLang="en-US" sz="2000" dirty="0"/>
              <a:t>개의 층만 미세조정 하는 것이 좋다</a:t>
            </a:r>
            <a:r>
              <a:rPr lang="en-US" altLang="ko-KR" sz="2000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A585335-FCE2-4311-B974-53CF2FCFF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" r="-1" b="-1"/>
          <a:stretch/>
        </p:blipFill>
        <p:spPr>
          <a:xfrm>
            <a:off x="8205634" y="722376"/>
            <a:ext cx="333756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24844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7D6CF-DEE2-4253-BD5A-7C58E102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524BD-9505-4B64-AE13-F7F837D4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층까지 모든 층 동결하기 </a:t>
            </a:r>
            <a:r>
              <a:rPr lang="en-US" altLang="ko-KR" dirty="0"/>
              <a:t>/ </a:t>
            </a:r>
            <a:r>
              <a:rPr lang="ko-KR" altLang="en-US" dirty="0"/>
              <a:t>네트워크의 미세 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1A7E1-43D3-4BDA-8123-44558E27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51" y="2361131"/>
            <a:ext cx="2952750" cy="1781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FF1579-38BD-4852-B1EB-1DD13357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46" y="2361131"/>
            <a:ext cx="3790950" cy="1800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341261-E819-40F5-839B-4AE681B61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51" y="4161356"/>
            <a:ext cx="3591314" cy="24274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B37108-C744-44B8-B320-DB230CA24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394" y="4161356"/>
            <a:ext cx="3569984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0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61D79-A3ED-477A-8C65-7D42051F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0126F-A406-4854-A9E9-FF8C9D6D8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그래프가 불규칙하게 보인다</a:t>
            </a:r>
            <a:r>
              <a:rPr lang="en-US" altLang="ko-KR" dirty="0"/>
              <a:t>. </a:t>
            </a:r>
            <a:r>
              <a:rPr lang="ko-KR" altLang="en-US" dirty="0"/>
              <a:t>그래프를 보기 쉽게 하기 위해 </a:t>
            </a:r>
            <a:r>
              <a:rPr lang="ko-KR" altLang="en-US" b="1" dirty="0"/>
              <a:t>지수 이동 평균</a:t>
            </a:r>
            <a:r>
              <a:rPr lang="ko-KR" altLang="en-US" dirty="0"/>
              <a:t>으로 정확도와 손실 값을 부드럽게 표현 가능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669B3-9331-4C6F-BCA0-5FC8FD14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5" y="2626497"/>
            <a:ext cx="4515455" cy="3964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536875-DBA7-454B-BEE4-AC84E5DC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12" y="2626497"/>
            <a:ext cx="2980419" cy="396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9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95C7F-F404-4C2B-8DAE-3EBBF251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396CB-BD99-4FEE-A982-6D2D62AFE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손실 곡선은 실제 어떤 향상을 얻지 못함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손실이 감소되지 않았는데 정확도가 안정되거나 향상된 이유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ko-KR" altLang="en-US" dirty="0"/>
              <a:t>그래프는 개별적인 손실 값의 평균을 그린 것</a:t>
            </a:r>
            <a:r>
              <a:rPr lang="en-US" altLang="ko-KR" dirty="0"/>
              <a:t>. </a:t>
            </a:r>
            <a:r>
              <a:rPr lang="ko-KR" altLang="en-US" dirty="0"/>
              <a:t>하지만 정확도에 영향을 미치는 것은 손실 값의 분포이지 평균이 아니기 때문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정확도는 모델이 예측한 클래스 확률이 어떤 임계 값을 넘었는지에 대한 결과이기 때문에 모델이 더 향상되더라도 평균 손실에 반영되지 않을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61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1FAE9-55C7-4F19-9E71-162FB689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85FF5-E259-453A-A501-367C47C43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컨브넷은</a:t>
            </a:r>
            <a:r>
              <a:rPr lang="ko-KR" altLang="en-US" sz="2400" dirty="0"/>
              <a:t> 컴퓨터 비전 작업에 가장 뛰어난 머신 러닝 모델</a:t>
            </a:r>
            <a:r>
              <a:rPr lang="en-US" altLang="ko-KR" sz="2400" dirty="0"/>
              <a:t>. </a:t>
            </a:r>
            <a:r>
              <a:rPr lang="ko-KR" altLang="en-US" sz="2400" dirty="0"/>
              <a:t>아주 작은 데이터 셋에서도 처음부터 훈련해서 괜찮은 성능을 낼 수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작은 데이터셋에서는 과대적합이 큰 문제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증식은 이미지 데이터를 다룰 때 과대적합을 막을 수 있는 강력한 방법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특성 추출 방식으로 새로운 데이터셋에 기존 </a:t>
            </a:r>
            <a:r>
              <a:rPr lang="ko-KR" altLang="en-US" sz="2400" dirty="0" err="1"/>
              <a:t>컨브넷을</a:t>
            </a:r>
            <a:r>
              <a:rPr lang="ko-KR" altLang="en-US" sz="2400" dirty="0"/>
              <a:t> 쉽게 재사용 가능</a:t>
            </a:r>
            <a:r>
              <a:rPr lang="en-US" altLang="ko-KR" sz="2400" dirty="0"/>
              <a:t>. </a:t>
            </a:r>
            <a:r>
              <a:rPr lang="ko-KR" altLang="en-US" sz="2400" dirty="0"/>
              <a:t>작은 이미지 데이터셋으로 작업할 대 효과적인 기법</a:t>
            </a:r>
            <a:endParaRPr lang="en-US" altLang="ko-KR" sz="2400" dirty="0"/>
          </a:p>
          <a:p>
            <a:r>
              <a:rPr lang="ko-KR" altLang="en-US" sz="2400" dirty="0"/>
              <a:t>특성 추출을 보완하기 위해 미세 조정 사용 가능</a:t>
            </a:r>
            <a:r>
              <a:rPr lang="en-US" altLang="ko-KR" sz="2400" dirty="0"/>
              <a:t>. </a:t>
            </a:r>
            <a:r>
              <a:rPr lang="ko-KR" altLang="en-US" sz="2400" dirty="0"/>
              <a:t>미세 조정은 기존 모델에서 사전에 학습한 표현의 일부를 새로운 문제에 적응</a:t>
            </a:r>
            <a:r>
              <a:rPr lang="en-US" altLang="ko-KR" sz="2400" dirty="0"/>
              <a:t>. </a:t>
            </a:r>
            <a:r>
              <a:rPr lang="ko-KR" altLang="en-US" sz="2400" dirty="0"/>
              <a:t>이 기법은 조금 더 성능을 끌어올린다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273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E6907-2C48-4617-9548-DE81A374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 </a:t>
            </a:r>
            <a:r>
              <a:rPr lang="ko-KR" altLang="en-US" dirty="0" err="1"/>
              <a:t>컨브넷</a:t>
            </a:r>
            <a:r>
              <a:rPr lang="ko-KR" altLang="en-US" dirty="0"/>
              <a:t> 학습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1D7C0-5680-4C8F-AF55-22509BDC4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가장 사용이 편하고 유용한 세 가지 기법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 err="1"/>
              <a:t>컨브넷</a:t>
            </a:r>
            <a:r>
              <a:rPr lang="ko-KR" altLang="en-US" sz="2400" dirty="0"/>
              <a:t> 중간층의 출력을 시각화하기 </a:t>
            </a:r>
            <a:r>
              <a:rPr lang="en-US" altLang="ko-KR" sz="2400" dirty="0"/>
              <a:t>: </a:t>
            </a:r>
            <a:r>
              <a:rPr lang="ko-KR" altLang="en-US" sz="2400" dirty="0"/>
              <a:t>연속된 </a:t>
            </a:r>
            <a:r>
              <a:rPr lang="ko-KR" altLang="en-US" sz="2400" dirty="0" err="1"/>
              <a:t>컨브넷</a:t>
            </a:r>
            <a:r>
              <a:rPr lang="ko-KR" altLang="en-US" sz="2400" dirty="0"/>
              <a:t> 층이 입력을 어떻게 변형시키는지 이해하고 개별적인 </a:t>
            </a:r>
            <a:r>
              <a:rPr lang="ko-KR" altLang="en-US" sz="2400" dirty="0" err="1"/>
              <a:t>컨브넷</a:t>
            </a:r>
            <a:r>
              <a:rPr lang="ko-KR" altLang="en-US" sz="2400" dirty="0"/>
              <a:t> 필터의 의미를 파악하는데 도움이 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 err="1"/>
              <a:t>컨브넷</a:t>
            </a:r>
            <a:r>
              <a:rPr lang="ko-KR" altLang="en-US" sz="2400" dirty="0"/>
              <a:t> 필터를 시각화 하기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컨브넷의</a:t>
            </a:r>
            <a:r>
              <a:rPr lang="ko-KR" altLang="en-US" sz="2400" dirty="0"/>
              <a:t> 필터가 찾으려는 시각적인 패턴과 개념이 무엇인지 상세하게 이해하는 데 도움이 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클래스 활성화에 대한 </a:t>
            </a:r>
            <a:r>
              <a:rPr lang="ko-KR" altLang="en-US" sz="2400" dirty="0" err="1"/>
              <a:t>히트맵을</a:t>
            </a:r>
            <a:r>
              <a:rPr lang="ko-KR" altLang="en-US" sz="2400" dirty="0"/>
              <a:t> 이미지에 시각화 하기 </a:t>
            </a:r>
            <a:r>
              <a:rPr lang="en-US" altLang="ko-KR" sz="2400" dirty="0"/>
              <a:t>: </a:t>
            </a:r>
            <a:r>
              <a:rPr lang="ko-KR" altLang="en-US" sz="2400" dirty="0"/>
              <a:t>이미지의 어느 부분이 주어진 클래스에 속하는 데 기여했는지 이해하고 이미지에서 객체 위치를 추정하는 데 도움이 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868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3840B6-A78D-49C7-8D86-0B499D50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altLang="ko-KR" sz="4000"/>
              <a:t>5.4.1 </a:t>
            </a:r>
            <a:r>
              <a:rPr lang="ko-KR" altLang="en-US" sz="400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333ED-51A9-41F2-B383-E1324981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중간층의 활성화 시각화란</a:t>
            </a:r>
            <a:r>
              <a:rPr lang="en-US" altLang="ko-KR" sz="2000" dirty="0"/>
              <a:t>? </a:t>
            </a:r>
            <a:r>
              <a:rPr lang="ko-KR" altLang="en-US" sz="2000" dirty="0"/>
              <a:t>어떤 입력이 주어졌을 때 네트워크에 잇는 여러 </a:t>
            </a:r>
            <a:r>
              <a:rPr lang="ko-KR" altLang="en-US" sz="2000" dirty="0" err="1"/>
              <a:t>합성곱과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층이 출력하는 특성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그리는 것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(</a:t>
            </a:r>
            <a:r>
              <a:rPr lang="ko-KR" altLang="en-US" sz="2000" dirty="0"/>
              <a:t>층의 출력이 활성화 함수의 출력이라서 종종 활성화</a:t>
            </a:r>
            <a:r>
              <a:rPr lang="en-US" altLang="ko-KR" sz="2000" dirty="0"/>
              <a:t>(activation)</a:t>
            </a:r>
            <a:r>
              <a:rPr lang="ko-KR" altLang="en-US" sz="2000" dirty="0"/>
              <a:t>이라고 불린다</a:t>
            </a:r>
            <a:r>
              <a:rPr lang="en-US" altLang="ko-KR" sz="2000" dirty="0"/>
              <a:t>.)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8BC78A0-E7AB-459E-A371-3B1D78E2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803" y="537882"/>
            <a:ext cx="4384617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63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2ECBB-6985-4011-B716-13AF8AA8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DF607-C8E0-4A85-88EF-782E6D5E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개별 이미지 전처리하기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B237A4-634E-480F-863B-13A5F0BA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42" y="2336151"/>
            <a:ext cx="6110773" cy="363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2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E38CD-60E8-4DE6-9BBB-66A6160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사전 훈련된 </a:t>
            </a:r>
            <a:r>
              <a:rPr lang="ko-KR" altLang="en-US" dirty="0" err="1"/>
              <a:t>컨브넷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411A4-1AF9-4C62-9DA0-5311B631B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사전 훈련된 네트워크를 사용하는 두 가지 방법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/>
              <a:t>특성 추출</a:t>
            </a:r>
            <a:endParaRPr lang="en-US" altLang="ko-KR" sz="2400" dirty="0"/>
          </a:p>
          <a:p>
            <a:pPr marL="514350" indent="-514350">
              <a:buFont typeface="+mj-lt"/>
              <a:buAutoNum type="arabicPeriod"/>
            </a:pPr>
            <a:endParaRPr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/>
              <a:t>미세 조정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839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AF7B3E-650A-49EB-AF4A-54DCDD0C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509031"/>
          </a:xfrm>
        </p:spPr>
        <p:txBody>
          <a:bodyPr anchor="b">
            <a:normAutofit fontScale="90000"/>
          </a:bodyPr>
          <a:lstStyle/>
          <a:p>
            <a:r>
              <a:rPr lang="en-US" altLang="ko-KR" sz="4000" dirty="0"/>
              <a:t>5.4.1 </a:t>
            </a:r>
            <a:r>
              <a:rPr lang="ko-KR" altLang="en-US" sz="4000" dirty="0"/>
              <a:t>중간층의 활성화 시각화하기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1E8B6-E1F0-4100-8E86-C857A53C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1922"/>
            <a:ext cx="5881383" cy="446109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테스트 사진 출력하기</a:t>
            </a:r>
            <a:endParaRPr lang="en-US" altLang="ko-KR" sz="2000" dirty="0"/>
          </a:p>
          <a:p>
            <a:r>
              <a:rPr lang="ko-KR" altLang="en-US" sz="2000" dirty="0"/>
              <a:t>확인하고 싶은 특성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추출하기 위해 이미지 배치를 입력으로 받아 모든 </a:t>
            </a:r>
            <a:r>
              <a:rPr lang="ko-KR" altLang="en-US" sz="2000" dirty="0" err="1"/>
              <a:t>합성곱과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풀링층의</a:t>
            </a:r>
            <a:r>
              <a:rPr lang="ko-KR" altLang="en-US" sz="2000" dirty="0"/>
              <a:t> 활성화를 출력하는 </a:t>
            </a:r>
            <a:r>
              <a:rPr lang="ko-KR" altLang="en-US" sz="2000" dirty="0" err="1"/>
              <a:t>케라스</a:t>
            </a:r>
            <a:r>
              <a:rPr lang="ko-KR" altLang="en-US" sz="2000" dirty="0"/>
              <a:t> 모델을 만들 것입니다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이를 위해 </a:t>
            </a:r>
            <a:r>
              <a:rPr lang="ko-KR" altLang="en-US" sz="2000" dirty="0" err="1"/>
              <a:t>케라스의</a:t>
            </a:r>
            <a:r>
              <a:rPr lang="ko-KR" altLang="en-US" sz="2000" dirty="0"/>
              <a:t> </a:t>
            </a:r>
            <a:r>
              <a:rPr lang="en-US" altLang="ko-KR" sz="2000" dirty="0"/>
              <a:t>model </a:t>
            </a:r>
            <a:r>
              <a:rPr lang="ko-KR" altLang="en-US" sz="2000" dirty="0"/>
              <a:t>클래스를 사용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모델 객체를 만들 때 </a:t>
            </a:r>
            <a:r>
              <a:rPr lang="en-US" altLang="ko-KR" sz="2000" dirty="0"/>
              <a:t>2</a:t>
            </a:r>
            <a:r>
              <a:rPr lang="ko-KR" altLang="en-US" sz="2000" dirty="0"/>
              <a:t>개의 매개변수가 필요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입력 </a:t>
            </a:r>
            <a:r>
              <a:rPr lang="ko-KR" altLang="en-US" sz="2000" dirty="0" err="1"/>
              <a:t>텐서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출력 </a:t>
            </a:r>
            <a:r>
              <a:rPr lang="ko-KR" altLang="en-US" sz="2000" dirty="0" err="1"/>
              <a:t>텐서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반환되는 객체는 </a:t>
            </a:r>
            <a:r>
              <a:rPr lang="en-US" altLang="ko-KR" sz="2000" dirty="0"/>
              <a:t>Sequential</a:t>
            </a:r>
            <a:r>
              <a:rPr lang="ko-KR" altLang="en-US" sz="2000" dirty="0"/>
              <a:t>과 같은 </a:t>
            </a:r>
            <a:r>
              <a:rPr lang="ko-KR" altLang="en-US" sz="2000" dirty="0" err="1"/>
              <a:t>케라스</a:t>
            </a:r>
            <a:r>
              <a:rPr lang="ko-KR" altLang="en-US" sz="2000" dirty="0"/>
              <a:t> 모델이지만 특정 입력과 특정 출력을 매핑</a:t>
            </a:r>
            <a:r>
              <a:rPr lang="en-US" altLang="ko-KR" sz="2000" dirty="0"/>
              <a:t>. Model</a:t>
            </a:r>
            <a:r>
              <a:rPr lang="ko-KR" altLang="en-US" sz="2000" dirty="0"/>
              <a:t>클래스를 사용하면 </a:t>
            </a:r>
            <a:r>
              <a:rPr lang="en-US" altLang="ko-KR" sz="2000" dirty="0"/>
              <a:t>Sequential</a:t>
            </a:r>
            <a:r>
              <a:rPr lang="ko-KR" altLang="en-US" sz="2000" dirty="0"/>
              <a:t>과는 달리 여러 개의 출력을 가진 모델을 만드는 것이 가능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 descr="텍스트,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8B2474B5-AB81-4470-8ED0-FAC3267D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44" y="1125112"/>
            <a:ext cx="4187274" cy="48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B12B9-EBF6-4A31-91B6-C8689067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F26D70-7EB2-4408-A62F-C33DE2524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입력 </a:t>
            </a:r>
            <a:r>
              <a:rPr lang="ko-KR" altLang="en-US" sz="2400" dirty="0" err="1"/>
              <a:t>텐서와</a:t>
            </a:r>
            <a:r>
              <a:rPr lang="ko-KR" altLang="en-US" sz="2400" dirty="0"/>
              <a:t> 출력 </a:t>
            </a:r>
            <a:r>
              <a:rPr lang="ko-KR" altLang="en-US" sz="2400" dirty="0" err="1"/>
              <a:t>텐서의</a:t>
            </a:r>
            <a:r>
              <a:rPr lang="ko-KR" altLang="en-US" sz="2400" dirty="0"/>
              <a:t> 리스트로 모델 객체 만들기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입력 이미지가 주입될 때 이 모델은 원본 모델의 활성화 값을 반환</a:t>
            </a:r>
            <a:endParaRPr lang="en-US" altLang="ko-KR" sz="2400" dirty="0"/>
          </a:p>
          <a:p>
            <a:r>
              <a:rPr lang="ko-KR" altLang="en-US" sz="2400" dirty="0"/>
              <a:t>예측 모드로 모델 실행하기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43D2C-8851-4E00-A5FB-59388D0C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94" y="2464572"/>
            <a:ext cx="5381625" cy="1190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72DDC-048A-49C6-8EFD-E330E032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93" y="4690794"/>
            <a:ext cx="6210147" cy="7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04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CB0A6-E3E6-4F71-AC71-AA070118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AFB30-4DBA-434E-B266-B994D527D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20</a:t>
            </a:r>
            <a:r>
              <a:rPr lang="ko-KR" altLang="en-US" sz="2400" dirty="0"/>
              <a:t>번째 채널 시각화하기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대각선 에지를 감지하도록 인코딩 된 것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2E645-A5A7-46AF-AFA9-24F8FA9D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04" y="2391562"/>
            <a:ext cx="47053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A499F-59CF-4ACF-9A1B-9E6BACCE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8931E-1022-40F8-8C92-0B1816DB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400" dirty="0"/>
              <a:t>16</a:t>
            </a:r>
            <a:r>
              <a:rPr lang="ko-KR" altLang="en-US" sz="2400" dirty="0"/>
              <a:t>번째 채널 시각화하기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‘</a:t>
            </a:r>
            <a:r>
              <a:rPr lang="ko-KR" altLang="en-US" sz="2400" dirty="0"/>
              <a:t>밝은 녹색 점</a:t>
            </a:r>
            <a:r>
              <a:rPr lang="en-US" altLang="ko-KR" sz="2400" dirty="0"/>
              <a:t>＇</a:t>
            </a:r>
            <a:r>
              <a:rPr lang="ko-KR" altLang="en-US" sz="2400" dirty="0"/>
              <a:t>을 감지하는 것</a:t>
            </a:r>
            <a:r>
              <a:rPr lang="en-US" altLang="ko-KR" sz="2400" dirty="0"/>
              <a:t>.(</a:t>
            </a:r>
            <a:r>
              <a:rPr lang="ko-KR" altLang="en-US" sz="2400" dirty="0"/>
              <a:t>고양이 눈을 인코딩 하기 좋음</a:t>
            </a:r>
            <a:r>
              <a:rPr lang="en-US" altLang="ko-KR" sz="2400" dirty="0"/>
              <a:t>)</a:t>
            </a:r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34495-8426-4A8B-BFE8-FD18C324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18" y="2339181"/>
            <a:ext cx="46101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6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95F3CB-40F3-4E67-8372-E5181395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altLang="ko-KR" sz="4000"/>
              <a:t>5.4.1 </a:t>
            </a:r>
            <a:r>
              <a:rPr lang="ko-KR" altLang="en-US" sz="400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2EC51-ADBC-4737-95B6-16CB72090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ko-KR" altLang="en-US" sz="2000"/>
              <a:t>중간층의 모든 활성화에 있는 채널 시각화하기</a:t>
            </a:r>
            <a:endParaRPr lang="en-US" altLang="ko-KR" sz="2000"/>
          </a:p>
          <a:p>
            <a:endParaRPr lang="ko-KR" altLang="en-US" sz="20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6CF5681-35CF-42E0-9BD9-45A0D8D4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279" y="537882"/>
            <a:ext cx="4591664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4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34513D-A33D-4530-B1EC-0D7B1B8F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71" y="1995007"/>
            <a:ext cx="5497513" cy="4365625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6ECBD7-91EB-431A-9633-1C6C08627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196" y="1995007"/>
            <a:ext cx="4943475" cy="436562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BBCB7C-33B5-4C0C-8C87-A3E194A4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5.4.1 </a:t>
            </a:r>
            <a:r>
              <a:rPr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중간층의 활성화 시각화하기</a:t>
            </a:r>
          </a:p>
        </p:txBody>
      </p:sp>
    </p:spTree>
    <p:extLst>
      <p:ext uri="{BB962C8B-B14F-4D97-AF65-F5344CB8AC3E}">
        <p14:creationId xmlns:p14="http://schemas.microsoft.com/office/powerpoint/2010/main" val="3936826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49989-201A-4453-B511-ADD5B2B2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D91CD-A1AA-4BCE-8945-BEFF00AB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몇 가지 주목할 내용</a:t>
            </a:r>
            <a:endParaRPr lang="en-US" altLang="ko-KR" sz="24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dirty="0"/>
              <a:t>첫 번째 층은 여러 종류의 에지 감지기를 모아 놓은 것</a:t>
            </a:r>
            <a:r>
              <a:rPr lang="en-US" altLang="ko-KR" sz="2400" dirty="0"/>
              <a:t>. </a:t>
            </a:r>
            <a:r>
              <a:rPr lang="ko-KR" altLang="en-US" sz="2400" dirty="0"/>
              <a:t>이 단계의 활성화에는 초기 사진에 있는 거의 모든 정보가 유지</a:t>
            </a:r>
            <a:endParaRPr lang="en-US" altLang="ko-KR" sz="24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dirty="0"/>
              <a:t>상위 층으로 갈수록 활성화는 점점 더 추상적으로 되고 시각적으로 이해하기 어려워 짐</a:t>
            </a:r>
            <a:r>
              <a:rPr lang="en-US" altLang="ko-KR" sz="2400" dirty="0"/>
              <a:t>. </a:t>
            </a:r>
            <a:r>
              <a:rPr lang="ko-KR" altLang="en-US" sz="2400" dirty="0"/>
              <a:t>상위 층의 표현은 이미지의 시각적 콘텐츠에 관한 정보가 점점 줄어들고 이미지의 클래스에 관한 정보가 점점 증가</a:t>
            </a:r>
            <a:r>
              <a:rPr lang="en-US" altLang="ko-KR" sz="2400" dirty="0"/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dirty="0"/>
              <a:t>비어 있는 활성화가 층이 깊어짐에 따라 늘어남</a:t>
            </a:r>
            <a:r>
              <a:rPr lang="en-US" altLang="ko-KR" sz="2400" dirty="0"/>
              <a:t>. </a:t>
            </a:r>
            <a:r>
              <a:rPr lang="ko-KR" altLang="en-US" sz="2400" dirty="0"/>
              <a:t>첫 번째 층에서는 모든 필터가 입력 이미지에 활성화 되었지만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층을 올라가면서 활성화 되지 않는 필터들이 생김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3012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8589E-DAEF-4559-A66A-2458CE1B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B7412-FFFC-44CC-A956-1B9FF32C0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심층신경망 </a:t>
            </a:r>
            <a:r>
              <a:rPr lang="en-US" altLang="ko-KR" dirty="0"/>
              <a:t>: </a:t>
            </a:r>
            <a:r>
              <a:rPr lang="ko-KR" altLang="en-US" dirty="0"/>
              <a:t>입력되는 원본 데이터에 대한 정보 정제 파이프라인처럼 작동</a:t>
            </a:r>
            <a:r>
              <a:rPr lang="en-US" altLang="ko-KR" dirty="0"/>
              <a:t>. </a:t>
            </a:r>
            <a:r>
              <a:rPr lang="ko-KR" altLang="en-US" dirty="0"/>
              <a:t>반복적인 변환을 통해 관계없는 정보를 걸러 내고 유용한 정보는 강조되고 개선됨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529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6E4EE-8439-4804-95A7-887CE389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AD8BD-0114-4EF7-B4EA-5608A891A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컨브넷이</a:t>
            </a:r>
            <a:r>
              <a:rPr lang="ko-KR" altLang="en-US" dirty="0"/>
              <a:t> 학습한 필터를 조사하는 또 다른 간편한 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각 필터가 반응하는 시각적 패턴을 그려 보는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각 필터가 반응하는 시각적 패턴의 전체 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특성 </a:t>
            </a:r>
            <a:r>
              <a:rPr lang="ko-KR" altLang="en-US" dirty="0" err="1"/>
              <a:t>합성곱</a:t>
            </a:r>
            <a:r>
              <a:rPr lang="ko-KR" altLang="en-US" dirty="0"/>
              <a:t> 층의 한 필터 값을 최대화하는 손실 함수를 정의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 활성화 값을 최대화하기 위해 입력 이미지를 변경하도록 확률적 경사 상승법을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577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893AA-1B75-4D63-A792-7E6325EA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E6C26-7787-46D2-B25C-4A8DA7A2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필터 시각화를 위한 손실 </a:t>
            </a:r>
            <a:r>
              <a:rPr lang="ko-KR" altLang="en-US" sz="2400" dirty="0" err="1"/>
              <a:t>텐서</a:t>
            </a:r>
            <a:r>
              <a:rPr lang="ko-KR" altLang="en-US" sz="2400" dirty="0"/>
              <a:t> 정의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경사 상승법을 구현하기 위해 모델의 입력에 대한 손실의 </a:t>
            </a:r>
            <a:r>
              <a:rPr lang="ko-KR" altLang="en-US" sz="2400" dirty="0" err="1"/>
              <a:t>그래디언트가</a:t>
            </a:r>
            <a:r>
              <a:rPr lang="ko-KR" altLang="en-US" sz="2400" dirty="0"/>
              <a:t> 필요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18B53-671B-4F79-A31A-D5449D55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19" y="2348130"/>
            <a:ext cx="3918853" cy="2215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0B7177-BE34-459D-9E71-5BD5ADFC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19" y="5337975"/>
            <a:ext cx="69913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DC353-1D0C-42E7-A217-4BC9FC65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B260D-49A0-4D98-8FAF-BF08FE8E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특성 추출 </a:t>
            </a:r>
            <a:r>
              <a:rPr lang="en-US" altLang="ko-KR" sz="2400" dirty="0"/>
              <a:t>: </a:t>
            </a:r>
            <a:r>
              <a:rPr lang="ko-KR" altLang="en-US" sz="2400" dirty="0"/>
              <a:t>사전에 학습된 네트워크의 표현을 사용하여 새로운 샘플에서 흥미로운 특성을 뽑아 내는 것</a:t>
            </a:r>
            <a:endParaRPr lang="en-US" altLang="ko-KR" sz="2400" dirty="0"/>
          </a:p>
          <a:p>
            <a:r>
              <a:rPr lang="ko-KR" altLang="en-US" sz="2400" dirty="0" err="1"/>
              <a:t>컨브넷은</a:t>
            </a:r>
            <a:r>
              <a:rPr lang="ko-KR" altLang="en-US" sz="2400" dirty="0"/>
              <a:t> 이미지 분류를 위해 두 부분으로 구성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연속된 </a:t>
            </a:r>
            <a:r>
              <a:rPr lang="ko-KR" altLang="en-US" sz="2400" dirty="0" err="1"/>
              <a:t>합성곱과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풀링</a:t>
            </a:r>
            <a:r>
              <a:rPr lang="ko-KR" altLang="en-US" sz="2400" dirty="0"/>
              <a:t> 층으로 시작해서 완전 연결 분류기로 끝난다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    =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기반 층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ko-KR" altLang="en-US" sz="2400" dirty="0" err="1"/>
              <a:t>컨브넷의</a:t>
            </a:r>
            <a:r>
              <a:rPr lang="ko-KR" altLang="en-US" sz="2400" dirty="0"/>
              <a:t> 경우 특성 추출은 사전에 훈련된 네트워크의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기반 층을 선택하여 새로운 데이터를 통과시키고</a:t>
            </a:r>
            <a:r>
              <a:rPr lang="en-US" altLang="ko-KR" sz="2400" dirty="0"/>
              <a:t>, </a:t>
            </a:r>
            <a:r>
              <a:rPr lang="ko-KR" altLang="en-US" sz="2400" dirty="0"/>
              <a:t>그 출력으로 새로운 분류기를 훈련합니다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3213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CD66A-F2DE-4507-BD47-C13A66EB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BE07DB-DAA9-4514-833E-93045C5B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경사 </a:t>
            </a:r>
            <a:r>
              <a:rPr lang="ko-KR" altLang="en-US" sz="2400" dirty="0" err="1"/>
              <a:t>상승법</a:t>
            </a:r>
            <a:r>
              <a:rPr lang="ko-KR" altLang="en-US" sz="2400" dirty="0"/>
              <a:t> 과정을 부드럽게 하기 위해 사용하는 한가지 기법은 </a:t>
            </a:r>
            <a:r>
              <a:rPr lang="ko-KR" altLang="en-US" sz="2400" dirty="0" err="1"/>
              <a:t>그래디언트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텐서를</a:t>
            </a:r>
            <a:r>
              <a:rPr lang="ko-KR" altLang="en-US" sz="2400" dirty="0"/>
              <a:t> </a:t>
            </a:r>
            <a:r>
              <a:rPr lang="en-US" altLang="ko-KR" sz="2400" dirty="0"/>
              <a:t>L2 </a:t>
            </a:r>
            <a:r>
              <a:rPr lang="ko-KR" altLang="en-US" sz="2400" dirty="0"/>
              <a:t>노름</a:t>
            </a:r>
            <a:r>
              <a:rPr lang="en-US" altLang="ko-KR" sz="2400" dirty="0"/>
              <a:t>(</a:t>
            </a:r>
            <a:r>
              <a:rPr lang="ko-KR" altLang="en-US" sz="2400" dirty="0" err="1"/>
              <a:t>텐서에</a:t>
            </a:r>
            <a:r>
              <a:rPr lang="ko-KR" altLang="en-US" sz="2400" dirty="0"/>
              <a:t> 있는 값을 제곱한 합의 제곱근</a:t>
            </a:r>
            <a:r>
              <a:rPr lang="en-US" altLang="ko-KR" sz="2400" dirty="0"/>
              <a:t>)</a:t>
            </a:r>
            <a:r>
              <a:rPr lang="ko-KR" altLang="en-US" sz="2400" dirty="0"/>
              <a:t>으로 나누어 정규화 하는 것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입력 값에 대한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출력 값 추출하기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04C65-1D2B-4F46-A428-07CBA544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97" y="2971844"/>
            <a:ext cx="3886200" cy="56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C2B4A2-BC72-4557-AD74-F1CC9C1DA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197" y="4336278"/>
            <a:ext cx="4467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7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0">
            <a:extLst>
              <a:ext uri="{FF2B5EF4-FFF2-40B4-BE49-F238E27FC236}">
                <a16:creationId xmlns:a16="http://schemas.microsoft.com/office/drawing/2014/main" id="{AAB0F62B-977D-4DD3-8796-EBFA85D7F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87522A-B905-4EAC-9261-CE292FC8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768"/>
            <a:ext cx="5995646" cy="1416922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5.4.2 </a:t>
            </a:r>
            <a:r>
              <a:rPr lang="ko-KR" altLang="en-US" sz="4000" dirty="0" err="1"/>
              <a:t>컨브넷</a:t>
            </a:r>
            <a:r>
              <a:rPr lang="ko-KR" altLang="en-US" sz="4000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3F438-9FDC-4D7F-9F8D-C92491610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39194"/>
            <a:ext cx="5995647" cy="397740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확률적 경사 상승법을 사용한 손실 최대화하기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텐서를</a:t>
            </a:r>
            <a:r>
              <a:rPr lang="ko-KR" altLang="en-US" sz="2000" dirty="0"/>
              <a:t> 이미지 형태로 변환하기 위한 유틸리티 함수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791336-F903-43CA-94FC-C4E8B9CE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795" y="4003980"/>
            <a:ext cx="4176536" cy="242594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9497D59-2151-4092-AA72-0B9EA3A6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795" y="1976690"/>
            <a:ext cx="4176536" cy="19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3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B292A-0238-42EA-8209-6F7E288B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8806B-5BE4-402D-A959-19FE11C05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필터 시각화 이미지를 만드는 함수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26487-CEAB-4A66-85BC-DE5288CF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26" y="2314094"/>
            <a:ext cx="5334000" cy="4276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71F020-629B-4567-9555-77946B06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94" y="2314094"/>
            <a:ext cx="36004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3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BBE29-29BB-4A3D-8367-1B198F75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34F5E-69D3-4A78-9D5C-3DF0F06C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층에 있는 각 필터에 반응하는 패턴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7F6E82-AAF5-42F2-88BD-B17B49C5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9" y="2444750"/>
            <a:ext cx="69151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81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6024B02-E9DE-461A-8C2D-5D6D3476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956B11-85B3-4B67-A7DB-7034F6B5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928"/>
            <a:ext cx="4572000" cy="1161288"/>
          </a:xfrm>
        </p:spPr>
        <p:txBody>
          <a:bodyPr anchor="b">
            <a:normAutofit/>
          </a:bodyPr>
          <a:lstStyle/>
          <a:p>
            <a:r>
              <a:rPr lang="en-US" altLang="ko-KR" sz="3600"/>
              <a:t>5.4.2 </a:t>
            </a:r>
            <a:r>
              <a:rPr lang="ko-KR" altLang="en-US" sz="3600"/>
              <a:t>컨브넷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95974-E84F-4993-BC21-FA8B2D02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4572000" cy="3776472"/>
          </a:xfrm>
        </p:spPr>
        <p:txBody>
          <a:bodyPr>
            <a:normAutofit/>
          </a:bodyPr>
          <a:lstStyle/>
          <a:p>
            <a:r>
              <a:rPr lang="ko-KR" altLang="en-US" sz="1800"/>
              <a:t>각 층에 패턴 실행결과</a:t>
            </a:r>
            <a:endParaRPr lang="en-US" altLang="ko-KR" sz="1800"/>
          </a:p>
          <a:p>
            <a:endParaRPr lang="ko-KR" altLang="en-US" sz="1800"/>
          </a:p>
        </p:txBody>
      </p:sp>
      <p:pic>
        <p:nvPicPr>
          <p:cNvPr id="9" name="그림 8" descr="쇼지, 건물, 사람들, 일이(가) 표시된 사진&#10;&#10;자동 생성된 설명">
            <a:extLst>
              <a:ext uri="{FF2B5EF4-FFF2-40B4-BE49-F238E27FC236}">
                <a16:creationId xmlns:a16="http://schemas.microsoft.com/office/drawing/2014/main" id="{3DEA7EF8-AD7D-4762-89AA-86C33071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833" y="566929"/>
            <a:ext cx="2573185" cy="2560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D646F8-E9F6-44CF-B6BB-41DFA2CD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847" y="566721"/>
            <a:ext cx="2579668" cy="2560321"/>
          </a:xfrm>
          <a:prstGeom prst="rect">
            <a:avLst/>
          </a:prstGeom>
        </p:spPr>
      </p:pic>
      <p:pic>
        <p:nvPicPr>
          <p:cNvPr id="7" name="그림 6" descr="텍스트, 쇼지, 건물이(가) 표시된 사진&#10;&#10;자동 생성된 설명">
            <a:extLst>
              <a:ext uri="{FF2B5EF4-FFF2-40B4-BE49-F238E27FC236}">
                <a16:creationId xmlns:a16="http://schemas.microsoft.com/office/drawing/2014/main" id="{F1DB6B2C-6ED0-4E5B-8136-CFD33C867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169" y="3277715"/>
            <a:ext cx="2588513" cy="2556157"/>
          </a:xfrm>
          <a:prstGeom prst="rect">
            <a:avLst/>
          </a:prstGeom>
        </p:spPr>
      </p:pic>
      <p:pic>
        <p:nvPicPr>
          <p:cNvPr id="11" name="그림 10" descr="텍스트, 낱말맞추기게임, 바둑판식이(가) 표시된 사진&#10;&#10;자동 생성된 설명">
            <a:extLst>
              <a:ext uri="{FF2B5EF4-FFF2-40B4-BE49-F238E27FC236}">
                <a16:creationId xmlns:a16="http://schemas.microsoft.com/office/drawing/2014/main" id="{7D416115-34C8-43A9-B68C-87D2A17AA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589" y="3273551"/>
            <a:ext cx="2586182" cy="25603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AF882C-175B-49BE-9BF5-D081F17D2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090662-CAD4-4A54-9F26-DF4753B5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825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74782-A19B-4B5D-BE27-E609EA1D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4804B-CF42-4F44-BD46-7F7A8A60C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300" dirty="0"/>
              <a:t>필터 시각화를 통해 </a:t>
            </a:r>
            <a:r>
              <a:rPr lang="ko-KR" altLang="en-US" sz="2300" dirty="0" err="1"/>
              <a:t>컨브넷</a:t>
            </a:r>
            <a:r>
              <a:rPr lang="ko-KR" altLang="en-US" sz="2300" dirty="0"/>
              <a:t> 층이 바라보는 방식을 이해할 수 있다</a:t>
            </a:r>
            <a:r>
              <a:rPr lang="en-US" altLang="ko-KR" sz="2300" dirty="0"/>
              <a:t>.</a:t>
            </a:r>
          </a:p>
          <a:p>
            <a:endParaRPr lang="en-US" altLang="ko-KR" sz="2300" dirty="0"/>
          </a:p>
          <a:p>
            <a:r>
              <a:rPr lang="ko-KR" altLang="en-US" sz="2300" dirty="0" err="1"/>
              <a:t>컨브넷</a:t>
            </a:r>
            <a:r>
              <a:rPr lang="ko-KR" altLang="en-US" sz="2300" dirty="0"/>
              <a:t> 필터들은 모델의 상위 층으로 갈수록 점점 더 복잡해지고 개선된다</a:t>
            </a:r>
            <a:r>
              <a:rPr lang="en-US" altLang="ko-KR" sz="2300" dirty="0"/>
              <a:t>.</a:t>
            </a:r>
          </a:p>
          <a:p>
            <a:pPr>
              <a:buFontTx/>
              <a:buChar char="-"/>
            </a:pPr>
            <a:r>
              <a:rPr lang="ko-KR" altLang="en-US" sz="2300" dirty="0"/>
              <a:t>모델에 잇는 첫 번째 층의 필터는 간단한 대각선 방향의 </a:t>
            </a:r>
            <a:r>
              <a:rPr lang="ko-KR" altLang="en-US" sz="2300" dirty="0" err="1"/>
              <a:t>에지와</a:t>
            </a:r>
            <a:r>
              <a:rPr lang="ko-KR" altLang="en-US" sz="2300" dirty="0"/>
              <a:t> 색깔을 인코딩</a:t>
            </a:r>
            <a:endParaRPr lang="en-US" altLang="ko-KR" sz="2300" dirty="0"/>
          </a:p>
          <a:p>
            <a:pPr>
              <a:buFontTx/>
              <a:buChar char="-"/>
            </a:pPr>
            <a:r>
              <a:rPr lang="en-US" altLang="ko-KR" sz="2300" dirty="0"/>
              <a:t>block2_conv1</a:t>
            </a:r>
            <a:r>
              <a:rPr lang="ko-KR" altLang="en-US" sz="2300" dirty="0"/>
              <a:t>의 필터는 에지나 색깔의 조합으로 만들어진 간단한 질감을 인코딩</a:t>
            </a:r>
            <a:endParaRPr lang="en-US" altLang="ko-KR" sz="2300" dirty="0"/>
          </a:p>
          <a:p>
            <a:pPr>
              <a:buFontTx/>
              <a:buChar char="-"/>
            </a:pPr>
            <a:r>
              <a:rPr lang="ko-KR" altLang="en-US" sz="2300" dirty="0"/>
              <a:t>더 상위 층의 필터는 깃털</a:t>
            </a:r>
            <a:r>
              <a:rPr lang="en-US" altLang="ko-KR" sz="2300" dirty="0"/>
              <a:t>, </a:t>
            </a:r>
            <a:r>
              <a:rPr lang="ko-KR" altLang="en-US" sz="2300" dirty="0"/>
              <a:t>눈</a:t>
            </a:r>
            <a:r>
              <a:rPr lang="en-US" altLang="ko-KR" sz="2300" dirty="0"/>
              <a:t>, </a:t>
            </a:r>
            <a:r>
              <a:rPr lang="ko-KR" altLang="en-US" sz="2300" dirty="0"/>
              <a:t>나뭇잎 등 자연적인 이미지에서 찾을 수 있는 질감은 닮아 가기 시작</a:t>
            </a:r>
            <a:r>
              <a:rPr lang="en-US" altLang="ko-KR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478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B1BD0-8B01-42E1-88AF-807A0246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5.4.3 </a:t>
            </a:r>
            <a:r>
              <a:rPr lang="ko-KR" altLang="en-US" sz="4200" dirty="0"/>
              <a:t>클래스 활성화의 </a:t>
            </a:r>
            <a:r>
              <a:rPr lang="ko-KR" altLang="en-US" sz="4200" dirty="0" err="1"/>
              <a:t>히트맵</a:t>
            </a:r>
            <a:r>
              <a:rPr lang="ko-KR" altLang="en-US" sz="4200" dirty="0"/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AA012-DA78-48CB-8075-F8957920E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클래스 활성화의 </a:t>
            </a:r>
            <a:r>
              <a:rPr lang="ko-KR" altLang="en-US" sz="2400" dirty="0" err="1"/>
              <a:t>히트맵</a:t>
            </a:r>
            <a:r>
              <a:rPr lang="ko-KR" altLang="en-US" sz="2400" dirty="0"/>
              <a:t> 시각화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이미지의 어느 부분이 </a:t>
            </a:r>
            <a:r>
              <a:rPr lang="ko-KR" altLang="en-US" sz="2400" dirty="0" err="1"/>
              <a:t>컨브넷의</a:t>
            </a:r>
            <a:r>
              <a:rPr lang="ko-KR" altLang="en-US" sz="2400" dirty="0"/>
              <a:t> 최종 분류 결정에 기여하는지 이해하는데 유용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분류에 실수가 있는 경우 </a:t>
            </a:r>
            <a:r>
              <a:rPr lang="ko-KR" altLang="en-US" sz="2400" dirty="0" err="1"/>
              <a:t>컨브넷의</a:t>
            </a:r>
            <a:r>
              <a:rPr lang="ko-KR" altLang="en-US" sz="2400" dirty="0"/>
              <a:t> 결정 과정을 디버깅 하는 데 도움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이미지에 특정 물체가 있는 위치를 파악하는 데 사용 가능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클래스 활성화 </a:t>
            </a:r>
            <a:r>
              <a:rPr lang="ko-KR" altLang="en-US" sz="2400" dirty="0" err="1"/>
              <a:t>히트맵이란</a:t>
            </a:r>
            <a:r>
              <a:rPr lang="en-US" altLang="ko-KR" sz="2400" dirty="0"/>
              <a:t>? </a:t>
            </a:r>
            <a:r>
              <a:rPr lang="ko-KR" altLang="en-US" sz="2400" dirty="0"/>
              <a:t>특정 출력 클래스에 대해 입력 이미지의 모든 위치를 계산한 </a:t>
            </a:r>
            <a:r>
              <a:rPr lang="en-US" altLang="ko-KR" sz="2400" dirty="0"/>
              <a:t>2D </a:t>
            </a:r>
            <a:r>
              <a:rPr lang="ko-KR" altLang="en-US" sz="2400" dirty="0"/>
              <a:t>점수 그리드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3533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F8C0D-7734-44FF-AE6E-1674E45B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altLang="ko-KR" sz="4000"/>
              <a:t>5.4.3 </a:t>
            </a:r>
            <a:r>
              <a:rPr lang="ko-KR" altLang="en-US" sz="4000"/>
              <a:t>클래스 활성화의 히트맵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C5E38-2515-4BB8-8D61-EBDB9BEE2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ko-KR" altLang="en-US" sz="2000"/>
              <a:t>사전 훈련된 가중치로 </a:t>
            </a:r>
            <a:r>
              <a:rPr lang="en-US" altLang="ko-KR" sz="2000"/>
              <a:t>VGG16 </a:t>
            </a:r>
            <a:r>
              <a:rPr lang="ko-KR" altLang="en-US" sz="2000"/>
              <a:t>네트워크 로드하기</a:t>
            </a:r>
            <a:endParaRPr lang="en-US" altLang="ko-KR" sz="2000"/>
          </a:p>
          <a:p>
            <a:endParaRPr lang="ko-KR" altLang="en-US" sz="20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07B43-2806-4B4B-83E4-2EE45EEC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82" y="2956434"/>
            <a:ext cx="5319809" cy="1045115"/>
          </a:xfrm>
          <a:prstGeom prst="rect">
            <a:avLst/>
          </a:prstGeom>
        </p:spPr>
      </p:pic>
      <p:pic>
        <p:nvPicPr>
          <p:cNvPr id="7" name="그림 6" descr="잔디, 실외, 평야, 포유류이(가) 표시된 사진&#10;&#10;자동 생성된 설명">
            <a:extLst>
              <a:ext uri="{FF2B5EF4-FFF2-40B4-BE49-F238E27FC236}">
                <a16:creationId xmlns:a16="http://schemas.microsoft.com/office/drawing/2014/main" id="{3F88E063-1540-4158-9DD7-FE2F2A2A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517" y="2956434"/>
            <a:ext cx="5269649" cy="34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46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74480-8DD3-49D8-987E-80F01E05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5.4.3 </a:t>
            </a:r>
            <a:r>
              <a:rPr lang="ko-KR" altLang="en-US" sz="4200" dirty="0"/>
              <a:t>클래스 활성화의 </a:t>
            </a:r>
            <a:r>
              <a:rPr lang="ko-KR" altLang="en-US" sz="4200" dirty="0" err="1"/>
              <a:t>히트맵</a:t>
            </a:r>
            <a:r>
              <a:rPr lang="ko-KR" altLang="en-US" sz="4200" dirty="0"/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BCC0C-646B-48AB-A3DC-F487E699D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5844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VGG16</a:t>
            </a:r>
            <a:r>
              <a:rPr lang="ko-KR" altLang="en-US" sz="2200" dirty="0"/>
              <a:t>을 위해 입력 이미지 전처리하기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이 이미지에서 사전 훈련된 네트워크를 </a:t>
            </a:r>
            <a:r>
              <a:rPr lang="ko-KR" altLang="en-US" sz="2200"/>
              <a:t>실행하고 예측 </a:t>
            </a:r>
            <a:r>
              <a:rPr lang="ko-KR" altLang="en-US" sz="2200" dirty="0"/>
              <a:t>벡터를 이해하기 쉽게 디코딩</a:t>
            </a:r>
            <a:endParaRPr lang="en-US" altLang="ko-KR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A26662-ED05-4B89-B241-ABB62C70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43" y="2417864"/>
            <a:ext cx="5619750" cy="3028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869468-ED9B-4402-9494-2C8846D0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5" y="2431860"/>
            <a:ext cx="4029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2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63990-DDCA-4673-8183-46739720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5.4.3 </a:t>
            </a:r>
            <a:r>
              <a:rPr lang="ko-KR" altLang="en-US" sz="4200" dirty="0"/>
              <a:t>클래스 활성화의 </a:t>
            </a:r>
            <a:r>
              <a:rPr lang="ko-KR" altLang="en-US" sz="4200" dirty="0" err="1"/>
              <a:t>히트맵</a:t>
            </a:r>
            <a:r>
              <a:rPr lang="ko-KR" altLang="en-US" sz="4200" dirty="0"/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9C068-B083-4A6A-937A-F8E3152A4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Grad-CAM </a:t>
            </a:r>
            <a:r>
              <a:rPr lang="ko-KR" altLang="en-US" dirty="0"/>
              <a:t>알고리즘 설정하기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EED84-B703-4258-A5BC-C1D8C7FDC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60" y="2225675"/>
            <a:ext cx="67341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7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03E62E-169B-4D2A-86CE-2E580F311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altLang="ko-KR" sz="4000"/>
              <a:t>5.3.1 </a:t>
            </a:r>
            <a:r>
              <a:rPr lang="ko-KR" altLang="en-US" sz="400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2D934-65E7-4C70-83FF-0A6406034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그림 </a:t>
            </a:r>
            <a:r>
              <a:rPr lang="en-US" altLang="ko-KR" sz="2000" dirty="0"/>
              <a:t>5-14 </a:t>
            </a:r>
            <a:r>
              <a:rPr lang="ko-KR" altLang="en-US" sz="2000" dirty="0"/>
              <a:t>같은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층을 유지하면서 분류기 바꾸기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일반적으로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층만 재사용을 권장하고 완전 연결 분류기는 재사용을 권장하지 않는다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 err="1"/>
              <a:t>합성곱</a:t>
            </a:r>
            <a:r>
              <a:rPr lang="ko-KR" altLang="en-US" sz="2000" dirty="0"/>
              <a:t> 층에 의해 학습된 표현이 더 일반적이어서 재사용이 가능하기 때문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/>
              <a:t>컨브넷의</a:t>
            </a:r>
            <a:r>
              <a:rPr lang="ko-KR" altLang="en-US" sz="2000" dirty="0"/>
              <a:t> 특성 </a:t>
            </a:r>
            <a:r>
              <a:rPr lang="ko-KR" altLang="en-US" sz="2000" dirty="0" err="1"/>
              <a:t>맵은</a:t>
            </a:r>
            <a:r>
              <a:rPr lang="ko-KR" altLang="en-US" sz="2000" dirty="0"/>
              <a:t> 사진에 대한 일반적인 콘셉트의 존재 여부를 기록한 맵</a:t>
            </a:r>
            <a:endParaRPr lang="en-US" altLang="ko-KR" sz="2000" dirty="0"/>
          </a:p>
        </p:txBody>
      </p:sp>
      <p:pic>
        <p:nvPicPr>
          <p:cNvPr id="2052" name="Picture 4" descr="swapping FC classifiers">
            <a:extLst>
              <a:ext uri="{FF2B5EF4-FFF2-40B4-BE49-F238E27FC236}">
                <a16:creationId xmlns:a16="http://schemas.microsoft.com/office/drawing/2014/main" id="{667626C6-472C-4AB0-B5F4-A84F56816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" r="2" b="1137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29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8E115-FC95-4EAE-A31D-8B208634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5.4.3 </a:t>
            </a:r>
            <a:r>
              <a:rPr lang="ko-KR" altLang="en-US" sz="4200" dirty="0"/>
              <a:t>클래스 활성화의 </a:t>
            </a:r>
            <a:r>
              <a:rPr lang="ko-KR" altLang="en-US" sz="4200" dirty="0" err="1"/>
              <a:t>히트맵</a:t>
            </a:r>
            <a:r>
              <a:rPr lang="ko-KR" altLang="en-US" sz="4200" dirty="0"/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5ECC6-92E1-4C46-A0CE-08CB4990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시각화를 </a:t>
            </a:r>
            <a:r>
              <a:rPr lang="ko-KR" altLang="en-US"/>
              <a:t>위해 </a:t>
            </a:r>
            <a:r>
              <a:rPr lang="ko-KR" altLang="en-US" dirty="0" err="1"/>
              <a:t>히트맵을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사이로 정규화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8108F-8B52-4254-BA1E-CDCBF42E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63" y="2273119"/>
            <a:ext cx="3611918" cy="40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2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7188EA-EA6A-4F40-97AE-3BE3CE44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altLang="ko-KR" sz="4000"/>
              <a:t>5.4.3 </a:t>
            </a:r>
            <a:r>
              <a:rPr lang="ko-KR" altLang="en-US" sz="4000"/>
              <a:t>클래스 활성화의 히트맵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9FF6D-D3E5-43BB-A4AB-CCB7B5732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OpenCV</a:t>
            </a:r>
            <a:r>
              <a:rPr lang="ko-KR" altLang="en-US" sz="2000" dirty="0"/>
              <a:t>를 사용하여 앞에서 얻은 </a:t>
            </a:r>
            <a:r>
              <a:rPr lang="ko-KR" altLang="en-US" sz="2000" dirty="0" err="1"/>
              <a:t>히트맵에</a:t>
            </a:r>
            <a:r>
              <a:rPr lang="ko-KR" altLang="en-US" sz="2000" dirty="0"/>
              <a:t> 원본 이미지를 겹친 이미지 만들기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 시각화 기법은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중요한 질문에 대한 답을 준다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/>
              <a:t>왜 네트워크가 이미지에 아프리카 코끼리가 있다고 생각하는가</a:t>
            </a:r>
            <a:r>
              <a:rPr lang="en-US" altLang="ko-KR" sz="2000" dirty="0"/>
              <a:t>?</a:t>
            </a:r>
          </a:p>
          <a:p>
            <a:pPr>
              <a:buFontTx/>
              <a:buChar char="-"/>
            </a:pPr>
            <a:r>
              <a:rPr lang="ko-KR" altLang="en-US" sz="2000" dirty="0"/>
              <a:t>아프리카 코끼리가 사진 어디에 있는가</a:t>
            </a:r>
            <a:r>
              <a:rPr lang="en-US" altLang="ko-KR" sz="2000" dirty="0"/>
              <a:t>?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r>
              <a:rPr lang="ko-KR" altLang="en-US" sz="2000" dirty="0"/>
              <a:t>코끼리 새끼의 귀가 강하게 활성화 된 점에서 네트워크가 아프리카 코끼리와 인도 코끼리의 차이점을 구분하는 방법일 것이다</a:t>
            </a:r>
            <a:r>
              <a:rPr lang="en-US" altLang="ko-KR" sz="2000"/>
              <a:t>.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5EAB9B-A8A1-4FE5-BEE5-D223C4F4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567" y="168876"/>
            <a:ext cx="4064787" cy="2631989"/>
          </a:xfrm>
          <a:prstGeom prst="rect">
            <a:avLst/>
          </a:prstGeom>
        </p:spPr>
      </p:pic>
      <p:pic>
        <p:nvPicPr>
          <p:cNvPr id="7" name="그림 6" descr="텍스트, 잔디, 실외, 녹색이(가) 표시된 사진&#10;&#10;자동 생성된 설명">
            <a:extLst>
              <a:ext uri="{FF2B5EF4-FFF2-40B4-BE49-F238E27FC236}">
                <a16:creationId xmlns:a16="http://schemas.microsoft.com/office/drawing/2014/main" id="{173DC87F-0C1C-4865-A708-57FB4506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55" y="2961503"/>
            <a:ext cx="4649801" cy="31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3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1ADEC-E735-433A-8D30-177CB6449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74949-4868-4BF9-9E23-1FCBAECFD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특성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층에서 추출한 표현의 일반성</a:t>
            </a:r>
            <a:r>
              <a:rPr lang="en-US" altLang="ko-KR" sz="2400" dirty="0"/>
              <a:t>(</a:t>
            </a:r>
            <a:r>
              <a:rPr lang="ko-KR" altLang="en-US" sz="2400" dirty="0"/>
              <a:t>그리고 재사용성</a:t>
            </a:r>
            <a:r>
              <a:rPr lang="en-US" altLang="ko-KR" sz="2400" dirty="0"/>
              <a:t>) </a:t>
            </a:r>
            <a:r>
              <a:rPr lang="ko-KR" altLang="en-US" sz="2400" dirty="0"/>
              <a:t>수준은 모델에 있는 층의 깊이에 달려있음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모델의 하위층은 지역적이고 매우 일반적인 특성 </a:t>
            </a:r>
            <a:r>
              <a:rPr lang="ko-KR" altLang="en-US" sz="2400" dirty="0" err="1"/>
              <a:t>맵을</a:t>
            </a:r>
            <a:r>
              <a:rPr lang="ko-KR" altLang="en-US" sz="2400" dirty="0"/>
              <a:t> 추출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모델의 상위층은 좀 더 추상적인 개념을 추출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따라서</a:t>
            </a:r>
            <a:r>
              <a:rPr lang="en-US" altLang="ko-KR" sz="2400" dirty="0"/>
              <a:t>, </a:t>
            </a:r>
            <a:r>
              <a:rPr lang="ko-KR" altLang="en-US" sz="2400" dirty="0"/>
              <a:t>새로운 데이터셋이 원본 모델이 훈련한 데이터셋과 많이 다르다면 전체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기반 층을 사용하는 것보다는 모델의 </a:t>
            </a:r>
            <a:r>
              <a:rPr lang="ko-KR" altLang="en-US" sz="2400" dirty="0" err="1"/>
              <a:t>하위층</a:t>
            </a:r>
            <a:r>
              <a:rPr lang="ko-KR" altLang="en-US" sz="2400" dirty="0"/>
              <a:t> 몇 개만 특성 추출에 사용하는 것이 좋음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85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B914A-C176-4E51-A224-7C044225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E0FA30-ACA9-418B-9B43-032002FA6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400" dirty="0"/>
              <a:t>VGG16</a:t>
            </a:r>
            <a:r>
              <a:rPr lang="ko-KR" altLang="en-US" sz="2400" dirty="0"/>
              <a:t> 모델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VGG16 </a:t>
            </a:r>
            <a:r>
              <a:rPr lang="ko-KR" altLang="en-US" sz="2400" dirty="0"/>
              <a:t>모델은 </a:t>
            </a:r>
            <a:r>
              <a:rPr lang="en-US" altLang="ko-KR" sz="2400" dirty="0" err="1"/>
              <a:t>keras.applications</a:t>
            </a:r>
            <a:r>
              <a:rPr lang="ko-KR" altLang="en-US" sz="2400" dirty="0"/>
              <a:t> 모듈에서 </a:t>
            </a:r>
            <a:r>
              <a:rPr lang="ko-KR" altLang="en-US" sz="2400" dirty="0" err="1"/>
              <a:t>임포트</a:t>
            </a:r>
            <a:r>
              <a:rPr lang="ko-KR" altLang="en-US" sz="2400" dirty="0"/>
              <a:t> 할 수 있습니다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VGG16 </a:t>
            </a:r>
            <a:r>
              <a:rPr lang="ko-KR" altLang="en-US" sz="2400" dirty="0"/>
              <a:t>함수에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매개변수를 전달합니다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weights </a:t>
            </a:r>
            <a:r>
              <a:rPr lang="ko-KR" altLang="en-US" sz="2400" dirty="0"/>
              <a:t>는 모델에 초기화할 가중치 체크포인트를 지정합니다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 err="1"/>
              <a:t>include_top</a:t>
            </a:r>
            <a:r>
              <a:rPr lang="ko-KR" altLang="en-US" sz="2400" dirty="0"/>
              <a:t>은 네트워크의 최상위 완전 연결 분류기를 포함할지 안 할지 지정합니다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 err="1"/>
              <a:t>input_shape</a:t>
            </a:r>
            <a:r>
              <a:rPr lang="ko-KR" altLang="en-US" sz="2400" dirty="0"/>
              <a:t>은 네트워크에 주입할 이미지 </a:t>
            </a:r>
            <a:r>
              <a:rPr lang="ko-KR" altLang="en-US" sz="2400" dirty="0" err="1"/>
              <a:t>텐서의</a:t>
            </a:r>
            <a:r>
              <a:rPr lang="ko-KR" altLang="en-US" sz="2400" dirty="0"/>
              <a:t> 크기입니다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C50F4-8B8F-403E-A900-A9F26133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81" y="2362199"/>
            <a:ext cx="3557398" cy="11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7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C93195-CBDF-46ED-929A-0AC969B8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altLang="ko-KR" sz="4000"/>
              <a:t>5.3.1 </a:t>
            </a:r>
            <a:r>
              <a:rPr lang="ko-KR" altLang="en-US" sz="400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AF613-9972-4D55-AEE3-9AD241495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VGG16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층의 자세한 구조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앞에서 보았던 간단한 </a:t>
            </a:r>
            <a:r>
              <a:rPr lang="ko-KR" altLang="en-US" sz="2000" dirty="0" err="1"/>
              <a:t>컨브넷과</a:t>
            </a:r>
            <a:r>
              <a:rPr lang="ko-KR" altLang="en-US" sz="2000" dirty="0"/>
              <a:t> 비슷한 구조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최종 특성 </a:t>
            </a:r>
            <a:r>
              <a:rPr lang="ko-KR" altLang="en-US" sz="2000" dirty="0" err="1"/>
              <a:t>맵의</a:t>
            </a:r>
            <a:r>
              <a:rPr lang="ko-KR" altLang="en-US" sz="2000" dirty="0"/>
              <a:t> 크기는 </a:t>
            </a:r>
            <a:r>
              <a:rPr lang="en-US" altLang="ko-KR" sz="2000" dirty="0"/>
              <a:t>(4,4,512). </a:t>
            </a:r>
            <a:r>
              <a:rPr lang="ko-KR" altLang="en-US" sz="2000" dirty="0"/>
              <a:t>이 특성위에 두 가지 방식으로 완전 연결 층을 놓는 것이 가능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8D168F5-4E78-4DB7-8DEF-064893963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7" r="1" b="1"/>
          <a:stretch/>
        </p:blipFill>
        <p:spPr>
          <a:xfrm>
            <a:off x="7029974" y="557190"/>
            <a:ext cx="4522363" cy="55718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425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93F87-0A06-44E8-B259-487CA447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675FC-343B-4814-84C5-8539DA63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데이터셋에서 </a:t>
            </a:r>
            <a:r>
              <a:rPr lang="ko-KR" altLang="en-US" dirty="0" err="1"/>
              <a:t>합성곱</a:t>
            </a:r>
            <a:r>
              <a:rPr lang="ko-KR" altLang="en-US" dirty="0"/>
              <a:t> 기반 층을 실행하고 출력을 </a:t>
            </a:r>
            <a:r>
              <a:rPr lang="ko-KR" altLang="en-US" dirty="0" err="1"/>
              <a:t>넘파이</a:t>
            </a:r>
            <a:r>
              <a:rPr lang="ko-KR" altLang="en-US" dirty="0"/>
              <a:t> 배열로 디스크에 저장</a:t>
            </a:r>
            <a:r>
              <a:rPr lang="en-US" altLang="ko-KR" dirty="0"/>
              <a:t>. </a:t>
            </a:r>
            <a:r>
              <a:rPr lang="ko-KR" altLang="en-US" dirty="0"/>
              <a:t>그 다음 독립된 완전 연결 분류기에 입력으로 사용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준비한 모델 위에 </a:t>
            </a:r>
            <a:r>
              <a:rPr lang="en-US" altLang="ko-KR" dirty="0"/>
              <a:t>Dense</a:t>
            </a:r>
            <a:r>
              <a:rPr lang="ko-KR" altLang="en-US" dirty="0"/>
              <a:t>층을 쌓아 확장</a:t>
            </a:r>
            <a:r>
              <a:rPr lang="en-US" altLang="ko-KR" dirty="0"/>
              <a:t>. </a:t>
            </a:r>
            <a:r>
              <a:rPr lang="ko-KR" altLang="en-US" dirty="0"/>
              <a:t>그 다음 입력 데이터에서 엔드</a:t>
            </a:r>
            <a:r>
              <a:rPr lang="en-US" altLang="ko-KR" dirty="0"/>
              <a:t>-</a:t>
            </a:r>
            <a:r>
              <a:rPr lang="ko-KR" altLang="en-US" dirty="0"/>
              <a:t>투</a:t>
            </a:r>
            <a:r>
              <a:rPr lang="en-US" altLang="ko-KR" dirty="0"/>
              <a:t>-</a:t>
            </a:r>
            <a:r>
              <a:rPr lang="ko-KR" altLang="en-US" dirty="0"/>
              <a:t>엔드로 전체 모델을 실행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59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7A4A1AD56153445AAA39ED7E9C33DFF" ma:contentTypeVersion="12" ma:contentTypeDescription="새 문서를 만듭니다." ma:contentTypeScope="" ma:versionID="24d54e80268f8c446753afc854a299ad">
  <xsd:schema xmlns:xsd="http://www.w3.org/2001/XMLSchema" xmlns:xs="http://www.w3.org/2001/XMLSchema" xmlns:p="http://schemas.microsoft.com/office/2006/metadata/properties" xmlns:ns3="7fe50068-b53b-4d51-9336-0bf5f096818f" xmlns:ns4="7240c48a-f6f3-4ed7-8822-b10db75d51eb" targetNamespace="http://schemas.microsoft.com/office/2006/metadata/properties" ma:root="true" ma:fieldsID="576ab926b4995e9168c5ab5148aacf93" ns3:_="" ns4:_="">
    <xsd:import namespace="7fe50068-b53b-4d51-9336-0bf5f096818f"/>
    <xsd:import namespace="7240c48a-f6f3-4ed7-8822-b10db75d51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0068-b53b-4d51-9336-0bf5f09681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40c48a-f6f3-4ed7-8822-b10db75d51e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0B4343-F4E5-4C13-B954-442B7290587C}">
  <ds:schemaRefs>
    <ds:schemaRef ds:uri="http://schemas.microsoft.com/office/2006/metadata/properties"/>
    <ds:schemaRef ds:uri="7fe50068-b53b-4d51-9336-0bf5f096818f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7240c48a-f6f3-4ed7-8822-b10db75d51eb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AC537D9-4186-44C0-BA4D-E0F112624C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42F2F6-F2B1-494E-A3C4-2CFD99D9A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e50068-b53b-4d51-9336-0bf5f096818f"/>
    <ds:schemaRef ds:uri="7240c48a-f6f3-4ed7-8822-b10db75d51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1796</Words>
  <Application>Microsoft Office PowerPoint</Application>
  <PresentationFormat>와이드스크린</PresentationFormat>
  <Paragraphs>269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Calibri</vt:lpstr>
      <vt:lpstr>Office 테마</vt:lpstr>
      <vt:lpstr>5.3 사전 훈련된 컨브넷 사용하기  5.4 컨브넷 학습 시각화  </vt:lpstr>
      <vt:lpstr>5.3 사전 훈련된 컨브넷 사용하기</vt:lpstr>
      <vt:lpstr>5.3 사전 훈련된 컨브넷 사용하기</vt:lpstr>
      <vt:lpstr>5.3.1 특성 추출</vt:lpstr>
      <vt:lpstr>5.3.1 특성 추출</vt:lpstr>
      <vt:lpstr>5.3.1 특성 추출</vt:lpstr>
      <vt:lpstr>5.3.1 특성추출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  </vt:lpstr>
      <vt:lpstr>5.3.1 특성 추출</vt:lpstr>
      <vt:lpstr>5.3.2 미세 조정</vt:lpstr>
      <vt:lpstr>5.3.2 미세 조정</vt:lpstr>
      <vt:lpstr>5.3.2 미세 조정</vt:lpstr>
      <vt:lpstr>5.3.2 미세 조정</vt:lpstr>
      <vt:lpstr>5.3.2 미세 조정</vt:lpstr>
      <vt:lpstr>5.3.2 미세 조정</vt:lpstr>
      <vt:lpstr>5.3.3 정리</vt:lpstr>
      <vt:lpstr>5.4 컨브넷 학습 시각화</vt:lpstr>
      <vt:lpstr>5.4.1 중간층의 활성화 시각화하기</vt:lpstr>
      <vt:lpstr>5.4.1 중간층의 활성화 시각화하기</vt:lpstr>
      <vt:lpstr>5.4.1 중간층의 활성화 시각화하기 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5.4.3 클래스 활성화의 히트맵 시각화하기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5.3 사전 훈련된 컨브넷 사용하기  5.4 컨브넷 학습 시각화  </dc:title>
  <dc:creator>염주헌</dc:creator>
  <cp:lastModifiedBy>염주헌</cp:lastModifiedBy>
  <cp:revision>1</cp:revision>
  <dcterms:created xsi:type="dcterms:W3CDTF">2021-01-27T08:15:12Z</dcterms:created>
  <dcterms:modified xsi:type="dcterms:W3CDTF">2021-01-27T09:31:59Z</dcterms:modified>
</cp:coreProperties>
</file>